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</p:sldMasterIdLst>
  <p:sldIdLst>
    <p:sldId id="256" r:id="rId4"/>
    <p:sldId id="257" r:id="rId5"/>
    <p:sldId id="261" r:id="rId6"/>
    <p:sldId id="268" r:id="rId7"/>
    <p:sldId id="269" r:id="rId8"/>
    <p:sldId id="282" r:id="rId9"/>
    <p:sldId id="276" r:id="rId10"/>
    <p:sldId id="277" r:id="rId11"/>
    <p:sldId id="278" r:id="rId12"/>
    <p:sldId id="279" r:id="rId13"/>
    <p:sldId id="262" r:id="rId14"/>
    <p:sldId id="273" r:id="rId15"/>
    <p:sldId id="274" r:id="rId16"/>
    <p:sldId id="275" r:id="rId17"/>
    <p:sldId id="267" r:id="rId18"/>
    <p:sldId id="280" r:id="rId19"/>
    <p:sldId id="281" r:id="rId20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37" d="100"/>
          <a:sy n="37" d="100"/>
        </p:scale>
        <p:origin x="72" y="3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92842-DE11-433F-ABFE-E8CA009B175F}" type="datetimeFigureOut">
              <a:rPr lang="pl-PL" smtClean="0"/>
              <a:t>9.09.2026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173D5-BC4B-475B-8963-BAF57EA0622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741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92842-DE11-433F-ABFE-E8CA009B175F}" type="datetimeFigureOut">
              <a:rPr lang="pl-PL" smtClean="0"/>
              <a:t>9.09.2026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173D5-BC4B-475B-8963-BAF57EA0622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748604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92842-DE11-433F-ABFE-E8CA009B175F}" type="datetimeFigureOut">
              <a:rPr lang="pl-PL" smtClean="0"/>
              <a:t>9.09.2026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173D5-BC4B-475B-8963-BAF57EA0622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286658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92842-DE11-433F-ABFE-E8CA009B175F}" type="datetimeFigureOut">
              <a:rPr lang="pl-PL" smtClean="0"/>
              <a:t>9.09.2026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173D5-BC4B-475B-8963-BAF57EA0622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368826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92842-DE11-433F-ABFE-E8CA009B175F}" type="datetimeFigureOut">
              <a:rPr lang="pl-PL" smtClean="0"/>
              <a:t>9.09.2026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173D5-BC4B-475B-8963-BAF57EA0622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492395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92842-DE11-433F-ABFE-E8CA009B175F}" type="datetimeFigureOut">
              <a:rPr lang="pl-PL" smtClean="0"/>
              <a:t>9.09.2026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173D5-BC4B-475B-8963-BAF57EA0622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203830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92842-DE11-433F-ABFE-E8CA009B175F}" type="datetimeFigureOut">
              <a:rPr lang="pl-PL" smtClean="0"/>
              <a:t>9.09.2026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173D5-BC4B-475B-8963-BAF57EA0622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880466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92842-DE11-433F-ABFE-E8CA009B175F}" type="datetimeFigureOut">
              <a:rPr lang="pl-PL" smtClean="0"/>
              <a:t>9.09.2026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173D5-BC4B-475B-8963-BAF57EA0622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263967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92842-DE11-433F-ABFE-E8CA009B175F}" type="datetimeFigureOut">
              <a:rPr lang="pl-PL" smtClean="0"/>
              <a:t>9.09.2026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173D5-BC4B-475B-8963-BAF57EA0622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543439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92842-DE11-433F-ABFE-E8CA009B175F}" type="datetimeFigureOut">
              <a:rPr lang="pl-PL" smtClean="0"/>
              <a:t>9.09.2026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173D5-BC4B-475B-8963-BAF57EA0622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363374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92842-DE11-433F-ABFE-E8CA009B175F}" type="datetimeFigureOut">
              <a:rPr lang="pl-PL" smtClean="0"/>
              <a:t>9.09.2026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173D5-BC4B-475B-8963-BAF57EA0622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348556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0B312-5AF5-49A6-9278-ABE1CA46CE68}" type="datetimeFigureOut">
              <a:rPr lang="pl-PL" smtClean="0"/>
              <a:t>9.09.2026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EE3B5-1294-4BA2-9DBE-B6D31D8AB76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59573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0B312-5AF5-49A6-9278-ABE1CA46CE68}" type="datetimeFigureOut">
              <a:rPr lang="pl-PL" smtClean="0"/>
              <a:t>9.09.2026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EE3B5-1294-4BA2-9DBE-B6D31D8AB76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634529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0B312-5AF5-49A6-9278-ABE1CA46CE68}" type="datetimeFigureOut">
              <a:rPr lang="pl-PL" smtClean="0"/>
              <a:t>9.09.2026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EE3B5-1294-4BA2-9DBE-B6D31D8AB76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026745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0B312-5AF5-49A6-9278-ABE1CA46CE68}" type="datetimeFigureOut">
              <a:rPr lang="pl-PL" smtClean="0"/>
              <a:t>9.09.2026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EE3B5-1294-4BA2-9DBE-B6D31D8AB76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88300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0B312-5AF5-49A6-9278-ABE1CA46CE68}" type="datetimeFigureOut">
              <a:rPr lang="pl-PL" smtClean="0"/>
              <a:t>9.09.2026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EE3B5-1294-4BA2-9DBE-B6D31D8AB76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543696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0B312-5AF5-49A6-9278-ABE1CA46CE68}" type="datetimeFigureOut">
              <a:rPr lang="pl-PL" smtClean="0"/>
              <a:t>9.09.2026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EE3B5-1294-4BA2-9DBE-B6D31D8AB76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640677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0B312-5AF5-49A6-9278-ABE1CA46CE68}" type="datetimeFigureOut">
              <a:rPr lang="pl-PL" smtClean="0"/>
              <a:t>9.09.2026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EE3B5-1294-4BA2-9DBE-B6D31D8AB76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62426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0B312-5AF5-49A6-9278-ABE1CA46CE68}" type="datetimeFigureOut">
              <a:rPr lang="pl-PL" smtClean="0"/>
              <a:t>9.09.2026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EE3B5-1294-4BA2-9DBE-B6D31D8AB76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400642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0B312-5AF5-49A6-9278-ABE1CA46CE68}" type="datetimeFigureOut">
              <a:rPr lang="pl-PL" smtClean="0"/>
              <a:t>9.09.2026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EE3B5-1294-4BA2-9DBE-B6D31D8AB76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471850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0B312-5AF5-49A6-9278-ABE1CA46CE68}" type="datetimeFigureOut">
              <a:rPr lang="pl-PL" smtClean="0"/>
              <a:t>9.09.2026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EE3B5-1294-4BA2-9DBE-B6D31D8AB76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22022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0B312-5AF5-49A6-9278-ABE1CA46CE68}" type="datetimeFigureOut">
              <a:rPr lang="pl-PL" smtClean="0"/>
              <a:t>9.09.2026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EE3B5-1294-4BA2-9DBE-B6D31D8AB76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0239862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dirty="0" smtClean="0"/>
              <a:t>Konferencja RP ZS ATENA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pl-PL" dirty="0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dirty="0" smtClean="0"/>
              <a:t>664-021-079</a:t>
            </a:r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dirty="0" smtClean="0"/>
              <a:t>DYREKTOR : Katarzyna Słowińska-Wołoszczuk</a:t>
            </a:r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pl-PL" dirty="0" smtClean="0"/>
              <a:t>sekretariat@atena.edu.pl</a:t>
            </a:r>
            <a:endParaRPr lang="pl-PL" dirty="0"/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9845" y="1122363"/>
            <a:ext cx="1333500" cy="133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3952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3DADD-72EF-48CC-93A0-3782333043AE}" type="datetimeFigureOut">
              <a:rPr lang="pl-PL" smtClean="0"/>
              <a:t>9.09.2026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DB01F-A35E-497F-A91D-854FB852BC5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487548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3DADD-72EF-48CC-93A0-3782333043AE}" type="datetimeFigureOut">
              <a:rPr lang="pl-PL" smtClean="0"/>
              <a:t>9.09.2026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DB01F-A35E-497F-A91D-854FB852BC5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962562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3DADD-72EF-48CC-93A0-3782333043AE}" type="datetimeFigureOut">
              <a:rPr lang="pl-PL" smtClean="0"/>
              <a:t>9.09.2026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DB01F-A35E-497F-A91D-854FB852BC5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4613164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3DADD-72EF-48CC-93A0-3782333043AE}" type="datetimeFigureOut">
              <a:rPr lang="pl-PL" smtClean="0"/>
              <a:t>9.09.2026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DB01F-A35E-497F-A91D-854FB852BC5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9693662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3DADD-72EF-48CC-93A0-3782333043AE}" type="datetimeFigureOut">
              <a:rPr lang="pl-PL" smtClean="0"/>
              <a:t>9.09.2026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DB01F-A35E-497F-A91D-854FB852BC5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3798473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3DADD-72EF-48CC-93A0-3782333043AE}" type="datetimeFigureOut">
              <a:rPr lang="pl-PL" smtClean="0"/>
              <a:t>9.09.2026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DB01F-A35E-497F-A91D-854FB852BC5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545596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3DADD-72EF-48CC-93A0-3782333043AE}" type="datetimeFigureOut">
              <a:rPr lang="pl-PL" smtClean="0"/>
              <a:t>9.09.2026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DB01F-A35E-497F-A91D-854FB852BC5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3001250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3DADD-72EF-48CC-93A0-3782333043AE}" type="datetimeFigureOut">
              <a:rPr lang="pl-PL" smtClean="0"/>
              <a:t>9.09.2026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DB01F-A35E-497F-A91D-854FB852BC5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4825264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3DADD-72EF-48CC-93A0-3782333043AE}" type="datetimeFigureOut">
              <a:rPr lang="pl-PL" smtClean="0"/>
              <a:t>9.09.2026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DB01F-A35E-497F-A91D-854FB852BC5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578891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3DADD-72EF-48CC-93A0-3782333043AE}" type="datetimeFigureOut">
              <a:rPr lang="pl-PL" smtClean="0"/>
              <a:t>9.09.2026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DB01F-A35E-497F-A91D-854FB852BC5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38016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6">
                <a:lumMod val="40000"/>
                <a:lumOff val="6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l-PL" dirty="0" smtClean="0"/>
              <a:t>KONFERENCJE RP ZS ATENA</a:t>
            </a:r>
            <a:br>
              <a:rPr lang="pl-PL" dirty="0" smtClean="0"/>
            </a:br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pl-PL" dirty="0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292842-DE11-433F-ABFE-E8CA009B175F}" type="datetimeFigureOut">
              <a:rPr lang="pl-PL" smtClean="0"/>
              <a:t>9.09.2026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A173D5-BC4B-475B-8963-BAF57EA0622A}" type="slidenum">
              <a:rPr lang="pl-PL" smtClean="0"/>
              <a:t>‹#›</a:t>
            </a:fld>
            <a:endParaRPr lang="pl-PL"/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0300" y="424657"/>
            <a:ext cx="1333500" cy="133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736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228600" marR="0" indent="-22860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marR="0" indent="-22860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6">
                <a:lumMod val="40000"/>
                <a:lumOff val="6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l-PL" dirty="0" smtClean="0"/>
              <a:t>KONFERENCJE RP ZS ATENA</a:t>
            </a:r>
            <a:br>
              <a:rPr lang="pl-PL" dirty="0" smtClean="0"/>
            </a:br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pl-PL" dirty="0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l-PL" dirty="0" smtClean="0"/>
              <a:t>664-021-079</a:t>
            </a:r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l-PL" dirty="0" smtClean="0"/>
              <a:t>DYREKTOR: Katarzyna Słowińska-Wołoszczuk</a:t>
            </a:r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 dirty="0" smtClean="0"/>
          </a:p>
          <a:p>
            <a:r>
              <a:rPr lang="pl-PL" dirty="0" smtClean="0"/>
              <a:t>sekretariat@atena.edu.pl </a:t>
            </a:r>
          </a:p>
          <a:p>
            <a:endParaRPr lang="pl-PL" dirty="0"/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0300" y="424657"/>
            <a:ext cx="1333500" cy="133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2955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marL="228600" marR="0" indent="-22860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marR="0" indent="-22860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6">
                <a:lumMod val="40000"/>
                <a:lumOff val="6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13DADD-72EF-48CC-93A0-3782333043AE}" type="datetimeFigureOut">
              <a:rPr lang="pl-PL" smtClean="0"/>
              <a:t>9.09.2026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DDB01F-A35E-497F-A91D-854FB852BC5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12035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278518" y="1568119"/>
            <a:ext cx="9642763" cy="3241963"/>
          </a:xfrm>
        </p:spPr>
        <p:txBody>
          <a:bodyPr>
            <a:normAutofit fontScale="90000"/>
          </a:bodyPr>
          <a:lstStyle/>
          <a:p>
            <a:pPr marL="0" indent="0">
              <a:buNone/>
            </a:pPr>
            <a:r>
              <a:rPr lang="pl-PL" sz="7300" dirty="0" smtClean="0"/>
              <a:t/>
            </a:r>
            <a:br>
              <a:rPr lang="pl-PL" sz="7300" dirty="0" smtClean="0"/>
            </a:br>
            <a:r>
              <a:rPr lang="pl-PL" sz="7300" b="1" dirty="0" smtClean="0"/>
              <a:t>STANDARDY OCHRONY MAŁOLETNICH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SP </a:t>
            </a:r>
            <a:r>
              <a:rPr lang="pl-PL" dirty="0" smtClean="0"/>
              <a:t>ATENA – ewaluacja wrzesień 2026r.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1109208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STANDARDY OCHRONY </a:t>
            </a:r>
            <a:r>
              <a:rPr lang="pl-PL" dirty="0" smtClean="0"/>
              <a:t>MAŁOLETNICH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l-PL" b="1" dirty="0" smtClean="0"/>
              <a:t>STANDARD </a:t>
            </a:r>
            <a:r>
              <a:rPr lang="pl-PL" b="1" dirty="0" smtClean="0"/>
              <a:t>– POLITYKA</a:t>
            </a:r>
          </a:p>
          <a:p>
            <a:pPr marL="0" indent="0">
              <a:buNone/>
            </a:pPr>
            <a:r>
              <a:rPr lang="pl-PL" b="1" dirty="0"/>
              <a:t>Realizacja standardu oznacza, że w szkole w sposób kompleksowy i systemowy podjęto wdrażanie Standardów Ochrony Małoletnich poprzez opracowanie i wprowadzenie w życie Polityki ochrony dzieci przed krzywdzeniem. Dokument ten zawiera jasne wytyczne dotyczące przeciwdziałania naruszaniu praw dzieci, tworzenia środowiska bezpiecznego oraz kroków w przypadku zagrożenia bezpieczeństwa uczniów. Ustanowienie Polityki jest komunikatem dla personelu, uczniów i ich opiekunów, że w codziennej pracy realizowane są wartości takie jak dobro dziecka oraz jego prawo do rozwoju w bezpiecznym otoczeniu.</a:t>
            </a:r>
            <a:endParaRPr lang="pl-PL" b="1" dirty="0" smtClean="0"/>
          </a:p>
        </p:txBody>
      </p:sp>
    </p:spTree>
    <p:extLst>
      <p:ext uri="{BB962C8B-B14F-4D97-AF65-F5344CB8AC3E}">
        <p14:creationId xmlns:p14="http://schemas.microsoft.com/office/powerpoint/2010/main" val="29136536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STANDARDY OCHRONY </a:t>
            </a:r>
            <a:r>
              <a:rPr lang="pl-PL" dirty="0" smtClean="0"/>
              <a:t>MAŁOLETNICH</a:t>
            </a:r>
            <a:endParaRPr lang="pl-PL" dirty="0"/>
          </a:p>
        </p:txBody>
      </p:sp>
      <p:sp>
        <p:nvSpPr>
          <p:cNvPr id="4" name="Symbol zastępczy zawartości 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l-PL" b="1" dirty="0" smtClean="0"/>
              <a:t>STANDARD  - PERSONEL </a:t>
            </a:r>
            <a:endParaRPr lang="pl-PL" b="1" dirty="0" smtClean="0"/>
          </a:p>
          <a:p>
            <a:pPr marL="0" indent="0">
              <a:buNone/>
            </a:pPr>
            <a:r>
              <a:rPr lang="pl-PL" b="1" dirty="0"/>
              <a:t>Bezpieczna rekrutacja i przygotowanie </a:t>
            </a:r>
            <a:r>
              <a:rPr lang="pl-PL" b="1" dirty="0" smtClean="0"/>
              <a:t>kadry.</a:t>
            </a:r>
          </a:p>
          <a:p>
            <a:pPr marL="0" indent="0">
              <a:buNone/>
            </a:pPr>
            <a:r>
              <a:rPr lang="pl-PL" b="1" dirty="0" smtClean="0"/>
              <a:t>Szkoła </a:t>
            </a:r>
            <a:r>
              <a:rPr lang="pl-PL" b="1" dirty="0"/>
              <a:t>monitoruje, edukuje i angażuje swoich pracowników w celu zapobiegania krzywdzeniu dzieci.  W ramach rekrutacji prowadzona jest ocena przygotowania kandydatów do pracy z dziećmi oraz sprawdzane są ich referencje.  Szkoła obowiązkowo uzyskuje o każdym członku personelu dane z Rejestru Sprawców Przestępstw na Tle Seksualnym oraz z Krajowego Rejestru Karnego (oraz rejestrów karalności państw trzecich / oświadczenia o niekaralności).  Określone są jasne zasady bezpiecznych relacji personelu z dziećmi, wskazujące zachowania pożądane i niedozwolone w kontakcie z uczniami. </a:t>
            </a:r>
            <a:endParaRPr lang="pl-PL" b="1" dirty="0" smtClean="0"/>
          </a:p>
        </p:txBody>
      </p:sp>
    </p:spTree>
    <p:extLst>
      <p:ext uri="{BB962C8B-B14F-4D97-AF65-F5344CB8AC3E}">
        <p14:creationId xmlns:p14="http://schemas.microsoft.com/office/powerpoint/2010/main" val="21310079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STANDARDY OCHRONY </a:t>
            </a:r>
            <a:r>
              <a:rPr lang="pl-PL" dirty="0" smtClean="0"/>
              <a:t>MAŁOLETNICH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l-PL" b="1" dirty="0" smtClean="0"/>
              <a:t>STANDARD </a:t>
            </a:r>
            <a:r>
              <a:rPr lang="pl-PL" b="1" dirty="0" smtClean="0"/>
              <a:t>– PERSONEL</a:t>
            </a:r>
          </a:p>
          <a:p>
            <a:pPr marL="0" indent="0">
              <a:buNone/>
            </a:pPr>
            <a:r>
              <a:rPr lang="pl-PL" b="1" dirty="0"/>
              <a:t>Edukacja i kompetencje pracowników</a:t>
            </a:r>
          </a:p>
          <a:p>
            <a:pPr marL="0" indent="0">
              <a:buNone/>
            </a:pPr>
            <a:r>
              <a:rPr lang="pl-PL" b="1" dirty="0"/>
              <a:t>Szkoła zapewnia swoim pracownikom podstawową i ciągłą edukację na temat ochrony dzieci przed krzywdzeniem i pomocy w sytuacjach zagrożenia, w zakresie:  </a:t>
            </a:r>
            <a:endParaRPr lang="pl-PL" b="1" dirty="0" smtClean="0"/>
          </a:p>
          <a:p>
            <a:pPr marL="0" indent="0">
              <a:buNone/>
            </a:pPr>
            <a:r>
              <a:rPr lang="pl-PL" b="1" dirty="0" smtClean="0"/>
              <a:t>Rozpoznawania </a:t>
            </a:r>
            <a:r>
              <a:rPr lang="pl-PL" b="1" dirty="0"/>
              <a:t>symptomów krzywdzenia dzieci. </a:t>
            </a:r>
            <a:endParaRPr lang="pl-PL" b="1" dirty="0" smtClean="0"/>
          </a:p>
          <a:p>
            <a:pPr marL="0" indent="0">
              <a:buNone/>
            </a:pPr>
            <a:r>
              <a:rPr lang="pl-PL" b="1" dirty="0" smtClean="0"/>
              <a:t> </a:t>
            </a:r>
            <a:r>
              <a:rPr lang="pl-PL" b="1" dirty="0"/>
              <a:t>Procedur interwencji w przypadku podejrzeń krzywdzenia.  Odpowiedzialności prawnej pracowników placówki. </a:t>
            </a:r>
            <a:endParaRPr lang="pl-PL" b="1" dirty="0" smtClean="0"/>
          </a:p>
          <a:p>
            <a:pPr marL="0" indent="0">
              <a:buNone/>
            </a:pPr>
            <a:r>
              <a:rPr lang="pl-PL" b="1" dirty="0" smtClean="0"/>
              <a:t> </a:t>
            </a:r>
            <a:r>
              <a:rPr lang="pl-PL" b="1" dirty="0"/>
              <a:t>Procedury „Niebieskiej Karty”.  </a:t>
            </a:r>
            <a:endParaRPr lang="pl-PL" b="1" dirty="0" smtClean="0"/>
          </a:p>
          <a:p>
            <a:pPr marL="0" indent="0">
              <a:buNone/>
            </a:pPr>
            <a:r>
              <a:rPr lang="pl-PL" b="1" dirty="0" smtClean="0"/>
              <a:t>Metod </a:t>
            </a:r>
            <a:r>
              <a:rPr lang="pl-PL" b="1" dirty="0"/>
              <a:t>wsparcia uczniów ze specjalnymi potrzebami edukacyjnymi (SPE) oraz niepełnosprawnościami.</a:t>
            </a:r>
            <a:endParaRPr lang="pl-PL" b="1" dirty="0" smtClean="0"/>
          </a:p>
        </p:txBody>
      </p:sp>
    </p:spTree>
    <p:extLst>
      <p:ext uri="{BB962C8B-B14F-4D97-AF65-F5344CB8AC3E}">
        <p14:creationId xmlns:p14="http://schemas.microsoft.com/office/powerpoint/2010/main" val="26178812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STANDARDY OCHRONY </a:t>
            </a:r>
            <a:r>
              <a:rPr lang="pl-PL" dirty="0" smtClean="0"/>
              <a:t>MAŁOLETNICH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l-PL" b="1" dirty="0" smtClean="0"/>
              <a:t>STANDARD  - PERSONEL</a:t>
            </a:r>
          </a:p>
          <a:p>
            <a:pPr marL="0" indent="0">
              <a:buNone/>
            </a:pPr>
            <a:r>
              <a:rPr lang="pl-PL" b="1" dirty="0"/>
              <a:t>Zasady bezpiecznych relacji personel–dziecko i dziecko–dziecko</a:t>
            </a:r>
          </a:p>
          <a:p>
            <a:pPr marL="0" indent="0">
              <a:buNone/>
            </a:pPr>
            <a:r>
              <a:rPr lang="pl-PL" b="1" dirty="0"/>
              <a:t>Jasno określają zachowania pożądane oraz niedozwolone w pracy z dziećmi w obszarach:  </a:t>
            </a:r>
            <a:endParaRPr lang="pl-PL" b="1" dirty="0" smtClean="0"/>
          </a:p>
          <a:p>
            <a:pPr marL="0" indent="0">
              <a:buNone/>
            </a:pPr>
            <a:r>
              <a:rPr lang="pl-PL" b="1" dirty="0" smtClean="0"/>
              <a:t>Kontakt </a:t>
            </a:r>
            <a:r>
              <a:rPr lang="pl-PL" b="1" dirty="0"/>
              <a:t>fizyczny i komunikacja werbalna.  </a:t>
            </a:r>
            <a:endParaRPr lang="pl-PL" b="1" dirty="0" smtClean="0"/>
          </a:p>
          <a:p>
            <a:pPr marL="0" indent="0">
              <a:buNone/>
            </a:pPr>
            <a:r>
              <a:rPr lang="pl-PL" b="1" dirty="0" smtClean="0"/>
              <a:t>Równe </a:t>
            </a:r>
            <a:r>
              <a:rPr lang="pl-PL" b="1" dirty="0"/>
              <a:t>traktowanie i przeciwdziałanie dyskryminacji. </a:t>
            </a:r>
            <a:endParaRPr lang="pl-PL" b="1" dirty="0" smtClean="0"/>
          </a:p>
          <a:p>
            <a:pPr marL="0" indent="0">
              <a:buNone/>
            </a:pPr>
            <a:r>
              <a:rPr lang="pl-PL" b="1" dirty="0" smtClean="0"/>
              <a:t> </a:t>
            </a:r>
            <a:r>
              <a:rPr lang="pl-PL" b="1" dirty="0"/>
              <a:t>Kontakty bezpośrednie i online poza placówką.  </a:t>
            </a:r>
            <a:endParaRPr lang="pl-PL" b="1" dirty="0" smtClean="0"/>
          </a:p>
          <a:p>
            <a:pPr marL="0" indent="0">
              <a:buNone/>
            </a:pPr>
            <a:r>
              <a:rPr lang="pl-PL" b="1" dirty="0" smtClean="0"/>
              <a:t>Transport</a:t>
            </a:r>
            <a:r>
              <a:rPr lang="pl-PL" b="1" dirty="0"/>
              <a:t>, wycieczki i warunki noclegowe</a:t>
            </a:r>
            <a:r>
              <a:rPr lang="pl-PL" b="1" dirty="0" smtClean="0"/>
              <a:t>.</a:t>
            </a:r>
          </a:p>
          <a:p>
            <a:pPr marL="0" indent="0">
              <a:buNone/>
            </a:pPr>
            <a:r>
              <a:rPr lang="pl-PL" b="1" dirty="0" smtClean="0"/>
              <a:t> Czynności </a:t>
            </a:r>
            <a:r>
              <a:rPr lang="pl-PL" b="1" dirty="0"/>
              <a:t>higieniczno-pielęgnacyjne oraz dyscyplinowanie uczniów.  </a:t>
            </a:r>
            <a:endParaRPr lang="pl-PL" b="1" dirty="0" smtClean="0"/>
          </a:p>
          <a:p>
            <a:pPr marL="0" indent="0">
              <a:buNone/>
            </a:pPr>
            <a:endParaRPr lang="pl-PL" b="1" dirty="0" smtClean="0"/>
          </a:p>
        </p:txBody>
      </p:sp>
    </p:spTree>
    <p:extLst>
      <p:ext uri="{BB962C8B-B14F-4D97-AF65-F5344CB8AC3E}">
        <p14:creationId xmlns:p14="http://schemas.microsoft.com/office/powerpoint/2010/main" val="13688830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STANDARDY OCHRONY MAŁOLETNICH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Zasady bezwzględnie zawierają</a:t>
            </a:r>
            <a:r>
              <a:rPr lang="pl-PL" dirty="0" smtClean="0"/>
              <a:t>:</a:t>
            </a:r>
          </a:p>
          <a:p>
            <a:r>
              <a:rPr lang="pl-PL" dirty="0" smtClean="0"/>
              <a:t>Zakaz </a:t>
            </a:r>
            <a:r>
              <a:rPr lang="pl-PL" dirty="0"/>
              <a:t>stosowania jakiejkolwiek formy przemocy</a:t>
            </a:r>
            <a:r>
              <a:rPr lang="pl-PL" dirty="0" smtClean="0"/>
              <a:t>.</a:t>
            </a:r>
          </a:p>
          <a:p>
            <a:r>
              <a:rPr lang="pl-PL" dirty="0" smtClean="0"/>
              <a:t>  </a:t>
            </a:r>
            <a:r>
              <a:rPr lang="pl-PL" dirty="0"/>
              <a:t>Zakaz nawiązywania relacji o charakterze seksualnym czy romantycznym. </a:t>
            </a:r>
            <a:endParaRPr lang="pl-PL" dirty="0" smtClean="0"/>
          </a:p>
          <a:p>
            <a:r>
              <a:rPr lang="pl-PL" dirty="0" smtClean="0"/>
              <a:t> </a:t>
            </a:r>
            <a:r>
              <a:rPr lang="pl-PL" dirty="0"/>
              <a:t>Zasady kontaktu z uczniami wyłącznie w godzinach pracy, przez kanały służbowe i w celach edukacyjno-wychowawczych</a:t>
            </a:r>
            <a:r>
              <a:rPr lang="pl-PL" dirty="0" smtClean="0"/>
              <a:t>.</a:t>
            </a:r>
          </a:p>
          <a:p>
            <a:r>
              <a:rPr lang="pl-PL" dirty="0" smtClean="0"/>
              <a:t>  </a:t>
            </a:r>
            <a:r>
              <a:rPr lang="pl-PL" dirty="0"/>
              <a:t>W szkole funkcjonuje Zespół ds. Interwencji Kryzysowych i Wdrażania Standardów Ochrony Małoletnich pod przewodnictwem koordynatora PPP – dr Justyny </a:t>
            </a:r>
            <a:r>
              <a:rPr lang="pl-PL" dirty="0" err="1" smtClean="0"/>
              <a:t>Trzcińskiej-Rosik</a:t>
            </a:r>
            <a:r>
              <a:rPr lang="pl-PL" dirty="0" smtClean="0"/>
              <a:t>.</a:t>
            </a:r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9371630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STANDARDY OCHRONY </a:t>
            </a:r>
            <a:r>
              <a:rPr lang="pl-PL" dirty="0" smtClean="0"/>
              <a:t>MAŁOLETNICH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l-PL" b="1" dirty="0" smtClean="0"/>
              <a:t>STANDARD – PERSONEL</a:t>
            </a:r>
          </a:p>
          <a:p>
            <a:pPr marL="0" indent="0">
              <a:buNone/>
            </a:pPr>
            <a:r>
              <a:rPr lang="pl-PL" dirty="0"/>
              <a:t>Zasady ochrony wizerunku </a:t>
            </a:r>
            <a:r>
              <a:rPr lang="pl-PL" dirty="0" smtClean="0"/>
              <a:t>dziecka:</a:t>
            </a:r>
          </a:p>
          <a:p>
            <a:pPr marL="0" indent="0">
              <a:buNone/>
            </a:pPr>
            <a:r>
              <a:rPr lang="pl-PL" dirty="0" smtClean="0"/>
              <a:t>Pracownikowi </a:t>
            </a:r>
            <a:r>
              <a:rPr lang="pl-PL" dirty="0"/>
              <a:t>placówki nie wolno umożliwiać przedstawicielom mediów utrwalania wizerunku dziecka (filmowanie, fotografowanie, nagrywanie) na terenie placówki bez pisemnej zgody rodzica/opiekuna prawnego.  </a:t>
            </a:r>
            <a:endParaRPr lang="pl-PL" dirty="0" smtClean="0"/>
          </a:p>
          <a:p>
            <a:pPr marL="0" indent="0">
              <a:buNone/>
            </a:pPr>
            <a:r>
              <a:rPr lang="pl-PL" dirty="0" smtClean="0"/>
              <a:t>Niedopuszczalne </a:t>
            </a:r>
            <a:r>
              <a:rPr lang="pl-PL" dirty="0"/>
              <a:t>jest podawanie mediom danych kontaktowych do opiekuna dziecka bez jego wiedzy i zgody.  </a:t>
            </a:r>
            <a:endParaRPr lang="pl-PL" dirty="0" smtClean="0"/>
          </a:p>
          <a:p>
            <a:pPr marL="0" indent="0">
              <a:buNone/>
            </a:pPr>
            <a:r>
              <a:rPr lang="pl-PL" dirty="0" smtClean="0"/>
              <a:t>Zgoda </a:t>
            </a:r>
            <a:r>
              <a:rPr lang="pl-PL" dirty="0"/>
              <a:t>nie jest wymagana, jeżeli wizerunek dziecka stanowi jedynie szczegół całości (zgromadzenie, krajobraz, impreza publiczna).  </a:t>
            </a:r>
            <a:endParaRPr lang="pl-PL" dirty="0" smtClean="0"/>
          </a:p>
          <a:p>
            <a:pPr marL="0" indent="0">
              <a:buNone/>
            </a:pPr>
            <a:r>
              <a:rPr lang="pl-PL" dirty="0" smtClean="0"/>
              <a:t>Zasady </a:t>
            </a:r>
            <a:r>
              <a:rPr lang="pl-PL" dirty="0"/>
              <a:t>ochrony wizerunku dotyczą również oficjalnych profili szkoły w mediach społecznościowych i na stronie www.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954191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STANDARDY OCHRONY </a:t>
            </a:r>
            <a:r>
              <a:rPr lang="pl-PL" dirty="0" smtClean="0"/>
              <a:t>MAŁOLETNICH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pl-PL" b="1" dirty="0"/>
              <a:t>STANDARD – </a:t>
            </a:r>
            <a:r>
              <a:rPr lang="pl-PL" b="1" dirty="0" smtClean="0"/>
              <a:t>PERSONEL</a:t>
            </a:r>
            <a:endParaRPr lang="pl-PL" dirty="0" smtClean="0"/>
          </a:p>
          <a:p>
            <a:pPr marL="0" indent="0">
              <a:buNone/>
            </a:pPr>
            <a:r>
              <a:rPr lang="pl-PL" dirty="0"/>
              <a:t>Zasady dostępu dzieci do Internetu i urządzeń </a:t>
            </a:r>
            <a:r>
              <a:rPr lang="pl-PL" dirty="0" smtClean="0"/>
              <a:t>cyfrowych:</a:t>
            </a:r>
          </a:p>
          <a:p>
            <a:pPr marL="0" indent="0">
              <a:buNone/>
            </a:pPr>
            <a:r>
              <a:rPr lang="pl-PL" dirty="0" smtClean="0"/>
              <a:t>Placówka </a:t>
            </a:r>
            <a:r>
              <a:rPr lang="pl-PL" dirty="0"/>
              <a:t>podejmuje działania zabezpieczające dzieci przed dostępem do treści niebezpiecznych (instalacja i aktualizacja oprogramowania filtrującego).  Dostęp do Internetu na terenie szkoły odbywa się pod nadzorem pracownika (np. na zajęciach komputerowych). </a:t>
            </a:r>
            <a:endParaRPr lang="pl-PL" dirty="0" smtClean="0"/>
          </a:p>
          <a:p>
            <a:pPr marL="0" indent="0">
              <a:buNone/>
            </a:pPr>
            <a:r>
              <a:rPr lang="pl-PL" dirty="0" smtClean="0"/>
              <a:t> </a:t>
            </a:r>
            <a:r>
              <a:rPr lang="pl-PL" dirty="0"/>
              <a:t>Osoby nadzorujące bezpieczeństwo w sieci w SP ATENA: nauczyciel informatyki oraz Inspektor Ochrony Danych (RODO).  </a:t>
            </a:r>
            <a:endParaRPr lang="pl-PL" dirty="0" smtClean="0"/>
          </a:p>
          <a:p>
            <a:pPr marL="0" indent="0">
              <a:buNone/>
            </a:pPr>
            <a:r>
              <a:rPr lang="pl-PL" dirty="0" smtClean="0"/>
              <a:t>Szkoła </a:t>
            </a:r>
            <a:r>
              <a:rPr lang="pl-PL" dirty="0"/>
              <a:t>prowadzi działania edukacyjne w zakresie bezpiecznego korzystania z sieci, przeciwdziałania cyberbullyingowi i hejtowi oraz określa zasady korzystania z prywatnych urządzeń elektronicznych (smartfony) na terenie placówki.</a:t>
            </a:r>
          </a:p>
        </p:txBody>
      </p:sp>
    </p:spTree>
    <p:extLst>
      <p:ext uri="{BB962C8B-B14F-4D97-AF65-F5344CB8AC3E}">
        <p14:creationId xmlns:p14="http://schemas.microsoft.com/office/powerpoint/2010/main" val="22475880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STANDARDY OCHRONY </a:t>
            </a:r>
            <a:r>
              <a:rPr lang="pl-PL" dirty="0" smtClean="0"/>
              <a:t>MAŁOLETNICH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l-PL" b="1" dirty="0" smtClean="0"/>
              <a:t>STANDARD – PERSONEL</a:t>
            </a:r>
          </a:p>
          <a:p>
            <a:pPr marL="0" indent="0">
              <a:buNone/>
            </a:pPr>
            <a:r>
              <a:rPr lang="pl-PL" b="1" dirty="0"/>
              <a:t>Wykorzystanie komputerów i </a:t>
            </a:r>
            <a:r>
              <a:rPr lang="pl-PL" b="1" dirty="0" smtClean="0"/>
              <a:t>interwencja:</a:t>
            </a:r>
          </a:p>
          <a:p>
            <a:pPr marL="0" indent="0">
              <a:buNone/>
            </a:pPr>
            <a:r>
              <a:rPr lang="pl-PL" b="1" dirty="0" smtClean="0"/>
              <a:t>Wyznaczony </a:t>
            </a:r>
            <a:r>
              <a:rPr lang="pl-PL" b="1" dirty="0"/>
              <a:t>pracownik co najmniej raz w miesiącu sprawdza stan bezpieczeństwa na komputerach szkolnych.  W przypadku ujawnienia niebezpiecznych treści dyrektor szkoły aranżuje dla dziecka rozmowę z pedagogiem na temat zagrożeń w Internecie. </a:t>
            </a:r>
            <a:endParaRPr lang="pl-PL" b="1" dirty="0" smtClean="0"/>
          </a:p>
          <a:p>
            <a:pPr marL="0" indent="0">
              <a:buNone/>
            </a:pPr>
            <a:r>
              <a:rPr lang="pl-PL" b="1" dirty="0" smtClean="0"/>
              <a:t> </a:t>
            </a:r>
            <a:r>
              <a:rPr lang="pl-PL" b="1" dirty="0"/>
              <a:t>O sytuacji niezwłocznie powiadamiani są rodzice/opiekunowie prawni </a:t>
            </a:r>
            <a:r>
              <a:rPr lang="pl-PL" b="1" dirty="0" smtClean="0"/>
              <a:t>dziecka.</a:t>
            </a:r>
            <a:endParaRPr lang="pl-PL" b="1" dirty="0"/>
          </a:p>
        </p:txBody>
      </p:sp>
    </p:spTree>
    <p:extLst>
      <p:ext uri="{BB962C8B-B14F-4D97-AF65-F5344CB8AC3E}">
        <p14:creationId xmlns:p14="http://schemas.microsoft.com/office/powerpoint/2010/main" val="13164657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STANDARDY OCHRONY </a:t>
            </a:r>
            <a:r>
              <a:rPr lang="pl-PL" dirty="0" smtClean="0"/>
              <a:t>MAŁOLETNICH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pl-PL" b="1" dirty="0"/>
              <a:t>STANDARD – </a:t>
            </a:r>
            <a:r>
              <a:rPr lang="pl-PL" b="1" dirty="0" smtClean="0"/>
              <a:t>PERSONEL</a:t>
            </a:r>
          </a:p>
          <a:p>
            <a:pPr marL="0" indent="0">
              <a:buNone/>
            </a:pPr>
            <a:r>
              <a:rPr lang="pl-PL" b="1" dirty="0"/>
              <a:t>Rozpoznawanie i reagowanie na </a:t>
            </a:r>
            <a:r>
              <a:rPr lang="pl-PL" b="1" dirty="0" smtClean="0"/>
              <a:t>zagrożenia:</a:t>
            </a:r>
          </a:p>
          <a:p>
            <a:pPr marL="0" indent="0">
              <a:buNone/>
            </a:pPr>
            <a:r>
              <a:rPr lang="pl-PL" b="1" dirty="0" smtClean="0"/>
              <a:t>W </a:t>
            </a:r>
            <a:r>
              <a:rPr lang="pl-PL" b="1" dirty="0"/>
              <a:t>szkole funkcjonują procedury zgłaszania podejrzeń oraz podejmowania interwencji w sytuacji zagrożenia bezpieczeństwa dziecka ze strony: personelu, członków rodziny, rówieśników oraz osób obcych.  </a:t>
            </a:r>
            <a:endParaRPr lang="pl-PL" b="1" dirty="0" smtClean="0"/>
          </a:p>
          <a:p>
            <a:pPr marL="0" indent="0">
              <a:buNone/>
            </a:pPr>
            <a:r>
              <a:rPr lang="pl-PL" b="1" dirty="0" smtClean="0"/>
              <a:t>Szkoła </a:t>
            </a:r>
            <a:r>
              <a:rPr lang="pl-PL" b="1" dirty="0"/>
              <a:t>dysponuje i udostępnia pracownikom dane kontaktowe do lokalnych instytucji pomocowych (Policja, Sąd Rodzinny, CIK, OPS, placówki ochrony zdrowia).  </a:t>
            </a:r>
            <a:endParaRPr lang="pl-PL" b="1" dirty="0" smtClean="0"/>
          </a:p>
          <a:p>
            <a:pPr marL="0" indent="0">
              <a:buNone/>
            </a:pPr>
            <a:r>
              <a:rPr lang="pl-PL" b="1" dirty="0" smtClean="0"/>
              <a:t>W </a:t>
            </a:r>
            <a:r>
              <a:rPr lang="pl-PL" b="1" dirty="0"/>
              <a:t>szkole wyeksponowane są informacje dla dzieci na temat możliwości uzyskania pomocy, w tym numery bezpłatnych telefonów zaufania.  Procedury uwzględniają indywidualne możliwości i potrzeby komunikacyjne dzieci ze specjalnymi potrzebami edukacyjnymi (SPE).</a:t>
            </a:r>
            <a:endParaRPr lang="pl-PL" b="1" dirty="0"/>
          </a:p>
        </p:txBody>
      </p:sp>
    </p:spTree>
    <p:extLst>
      <p:ext uri="{BB962C8B-B14F-4D97-AF65-F5344CB8AC3E}">
        <p14:creationId xmlns:p14="http://schemas.microsoft.com/office/powerpoint/2010/main" val="41696618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STANDARDY OCHRONY </a:t>
            </a:r>
            <a:r>
              <a:rPr lang="pl-PL" dirty="0" smtClean="0"/>
              <a:t>MAŁOLETNICH</a:t>
            </a:r>
            <a:endParaRPr lang="pl-PL" dirty="0"/>
          </a:p>
        </p:txBody>
      </p:sp>
      <p:sp>
        <p:nvSpPr>
          <p:cNvPr id="4" name="Symbol zastępczy zawartości 3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pl-PL" dirty="0"/>
              <a:t>Działania w przypadku podejrzeń </a:t>
            </a:r>
            <a:r>
              <a:rPr lang="pl-PL" dirty="0" smtClean="0"/>
              <a:t>krzywdzenia</a:t>
            </a:r>
          </a:p>
          <a:p>
            <a:pPr marL="0" indent="0">
              <a:buNone/>
            </a:pPr>
            <a:r>
              <a:rPr lang="pl-PL" dirty="0" smtClean="0"/>
              <a:t>Przebieg interwencji:</a:t>
            </a:r>
          </a:p>
          <a:p>
            <a:pPr marL="0" indent="0">
              <a:buNone/>
            </a:pPr>
            <a:r>
              <a:rPr lang="pl-PL" dirty="0" smtClean="0"/>
              <a:t>Pracownik </a:t>
            </a:r>
            <a:r>
              <a:rPr lang="pl-PL" dirty="0"/>
              <a:t>posiadający informację o krzywdzeniu dziecka sporządza notatkę służbową i przekazuje ją pedagogowi specjalnemu.  Pedagog specjalny i Zespół ds. Interwencji analizują sytuację i sporządzają plan pomocy.  Szkoła kontaktuje się z rodzicami/opiekunami w celu przekazania informacji i wsparcia.</a:t>
            </a:r>
          </a:p>
          <a:p>
            <a:pPr marL="0" indent="0">
              <a:buNone/>
            </a:pPr>
            <a:r>
              <a:rPr lang="pl-PL" dirty="0"/>
              <a:t>*</a:t>
            </a:r>
            <a:r>
              <a:rPr lang="pl-PL" b="1" dirty="0"/>
              <a:t>Wyjątek: W przypadku gdy podejrzanym o krzywdzenie jest rodzic/opiekun, szkoła kontaktuje się bezpośrednio z organami ścigania lub Sądem Rodzinnym z wyłączeniem powiadamiania tego opiekuna.  Dyrektor szkoły składa zawiadomienie do prokuratury/policji, wniosek do sądu rodzinnego lub uruchamia procedurę „Niebieskiej Karty”.  Z przebiegu interwencji sporządza się kartę interwencji. Personel obowiązuje ścisła tajemnica służbowa. </a:t>
            </a:r>
            <a:endParaRPr lang="pl-PL" b="1" dirty="0" smtClean="0"/>
          </a:p>
        </p:txBody>
      </p:sp>
    </p:spTree>
    <p:extLst>
      <p:ext uri="{BB962C8B-B14F-4D97-AF65-F5344CB8AC3E}">
        <p14:creationId xmlns:p14="http://schemas.microsoft.com/office/powerpoint/2010/main" val="30068655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STANDARDY OCHRONY </a:t>
            </a:r>
            <a:r>
              <a:rPr lang="pl-PL" dirty="0" smtClean="0"/>
              <a:t>MAŁOLETNICH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pl-PL" b="1" dirty="0" smtClean="0"/>
              <a:t>STANDARDY – PROCEDURY</a:t>
            </a:r>
          </a:p>
          <a:p>
            <a:pPr marL="514350" indent="-514350">
              <a:buAutoNum type="arabicPeriod"/>
            </a:pPr>
            <a:r>
              <a:rPr lang="pl-PL" dirty="0" smtClean="0"/>
              <a:t>W </a:t>
            </a:r>
            <a:r>
              <a:rPr lang="pl-PL" dirty="0"/>
              <a:t>przypadkach bardziej skomplikowanych (dotyczących wykorzystywania seksualnego oraz znęcania się fizycznego i psychicznego o dużym nasileniu</a:t>
            </a:r>
            <a:r>
              <a:rPr lang="pl-PL" dirty="0" smtClean="0"/>
              <a:t>) Zespół ds. Interwencji sporządza </a:t>
            </a:r>
            <a:r>
              <a:rPr lang="pl-PL" dirty="0"/>
              <a:t>plan pomocy </a:t>
            </a:r>
            <a:r>
              <a:rPr lang="pl-PL" dirty="0" smtClean="0"/>
              <a:t>dziecku i wzywa  rodziców /opiekunów </a:t>
            </a:r>
            <a:r>
              <a:rPr lang="pl-PL" dirty="0"/>
              <a:t>dziecka na spotkanie </a:t>
            </a:r>
            <a:r>
              <a:rPr lang="pl-PL" dirty="0" smtClean="0"/>
              <a:t>wyjaśniające, na którym informuje o </a:t>
            </a:r>
            <a:r>
              <a:rPr lang="pl-PL" dirty="0"/>
              <a:t>obowiązku placówki </a:t>
            </a:r>
            <a:r>
              <a:rPr lang="pl-PL" dirty="0" smtClean="0"/>
              <a:t>zgłoszenia </a:t>
            </a:r>
            <a:r>
              <a:rPr lang="pl-PL" dirty="0"/>
              <a:t>podejrzenia </a:t>
            </a:r>
            <a:r>
              <a:rPr lang="pl-PL" dirty="0" smtClean="0"/>
              <a:t>krzywdzenia </a:t>
            </a:r>
            <a:r>
              <a:rPr lang="pl-PL" dirty="0"/>
              <a:t>dziecka do odpowiedniej instytucji (prokuratura/policja lub sąd rodzinny, </a:t>
            </a:r>
            <a:r>
              <a:rPr lang="pl-PL" dirty="0" smtClean="0"/>
              <a:t>ośrodek </a:t>
            </a:r>
            <a:r>
              <a:rPr lang="pl-PL" dirty="0"/>
              <a:t>pomocy społecznej bądź </a:t>
            </a:r>
            <a:r>
              <a:rPr lang="pl-PL" dirty="0" smtClean="0"/>
              <a:t>uruchomienia procedury „Niebieskiej </a:t>
            </a:r>
            <a:r>
              <a:rPr lang="pl-PL" dirty="0"/>
              <a:t>Karty” – w zależności od zdiagnozowanego typu krzywdzenia i </a:t>
            </a:r>
            <a:r>
              <a:rPr lang="pl-PL" dirty="0" smtClean="0"/>
              <a:t>skorelowanej </a:t>
            </a:r>
            <a:r>
              <a:rPr lang="pl-PL" dirty="0"/>
              <a:t>z nim interwencji</a:t>
            </a:r>
            <a:r>
              <a:rPr lang="pl-PL" dirty="0" smtClean="0"/>
              <a:t>).</a:t>
            </a:r>
          </a:p>
          <a:p>
            <a:pPr marL="514350" indent="-514350">
              <a:buAutoNum type="arabicPeriod"/>
            </a:pPr>
            <a:r>
              <a:rPr lang="pl-PL" dirty="0" smtClean="0"/>
              <a:t>W  przypadku</a:t>
            </a:r>
            <a:r>
              <a:rPr lang="pl-PL" dirty="0"/>
              <a:t>, gdy </a:t>
            </a:r>
            <a:r>
              <a:rPr lang="pl-PL" dirty="0" smtClean="0"/>
              <a:t>podejrzenie </a:t>
            </a:r>
            <a:r>
              <a:rPr lang="pl-PL" dirty="0"/>
              <a:t>krzywdzenia zgłosili </a:t>
            </a:r>
            <a:r>
              <a:rPr lang="pl-PL" dirty="0" smtClean="0"/>
              <a:t>rodzice /opiekunowie dziecka – Zespół ds. </a:t>
            </a:r>
            <a:r>
              <a:rPr lang="pl-PL" dirty="0"/>
              <a:t>interwencji </a:t>
            </a:r>
            <a:r>
              <a:rPr lang="pl-PL" dirty="0" smtClean="0"/>
              <a:t>wzywa ich na </a:t>
            </a:r>
            <a:r>
              <a:rPr lang="pl-PL" dirty="0"/>
              <a:t>spotkanie </a:t>
            </a:r>
            <a:r>
              <a:rPr lang="pl-PL" dirty="0" smtClean="0"/>
              <a:t>wyjaśniające</a:t>
            </a:r>
            <a:r>
              <a:rPr lang="pl-PL" dirty="0"/>
              <a:t>, podczas którego może </a:t>
            </a:r>
            <a:r>
              <a:rPr lang="pl-PL" dirty="0" smtClean="0"/>
              <a:t>zaproponować zdiagnozowanie </a:t>
            </a:r>
            <a:r>
              <a:rPr lang="pl-PL" dirty="0"/>
              <a:t>zgłaszanego </a:t>
            </a:r>
            <a:r>
              <a:rPr lang="pl-PL" dirty="0" smtClean="0"/>
              <a:t>podejrzenia </a:t>
            </a:r>
            <a:r>
              <a:rPr lang="pl-PL" dirty="0"/>
              <a:t>w zewnętrznej, bezstronnej instytucji. Ze spotkania sporządza się protokół</a:t>
            </a:r>
            <a:r>
              <a:rPr lang="pl-PL" dirty="0" smtClean="0"/>
              <a:t>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3478123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STANDARDY OCHRONY </a:t>
            </a:r>
            <a:r>
              <a:rPr lang="pl-PL" dirty="0" smtClean="0"/>
              <a:t>MAŁOLETNICH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l-PL" b="1" dirty="0" smtClean="0"/>
              <a:t>STANDARD </a:t>
            </a:r>
            <a:r>
              <a:rPr lang="pl-PL" b="1" dirty="0"/>
              <a:t>- PROCEDURY</a:t>
            </a:r>
          </a:p>
          <a:p>
            <a:pPr marL="0" indent="0">
              <a:buNone/>
            </a:pPr>
            <a:r>
              <a:rPr lang="pl-PL" dirty="0" smtClean="0"/>
              <a:t>3. Po przekazaniu informacji rodzicom / opiekunom dziecka  - dyrektor szkoły składa </a:t>
            </a:r>
            <a:r>
              <a:rPr lang="pl-PL" dirty="0"/>
              <a:t>zawiadomienie o podejrzeniu przestępstwa do prokuratury/policji lub wniosek o wgląd w sytuację rodziny do sądu rejonowego, wydziału rodzinnego i nieletnich, ośrodka pomocy społecznej lub przesyła formularz „Niebieska Karta – A” do przewodniczącego zespołu interdyscyplinarnego</a:t>
            </a:r>
            <a:r>
              <a:rPr lang="pl-PL" dirty="0" smtClean="0"/>
              <a:t>.</a:t>
            </a:r>
          </a:p>
          <a:p>
            <a:pPr marL="0" indent="0">
              <a:buNone/>
            </a:pPr>
            <a:r>
              <a:rPr lang="pl-PL" dirty="0" smtClean="0"/>
              <a:t>4. Dalszy </a:t>
            </a:r>
            <a:r>
              <a:rPr lang="pl-PL" dirty="0"/>
              <a:t>tok postępowania leży w kompetencjach </a:t>
            </a:r>
            <a:r>
              <a:rPr lang="pl-PL" dirty="0" smtClean="0"/>
              <a:t> w/w instytucji.</a:t>
            </a:r>
          </a:p>
          <a:p>
            <a:pPr marL="0" indent="0">
              <a:buNone/>
            </a:pPr>
            <a:r>
              <a:rPr lang="pl-PL" dirty="0" smtClean="0"/>
              <a:t>5. W </a:t>
            </a:r>
            <a:r>
              <a:rPr lang="pl-PL" dirty="0"/>
              <a:t>przypadku gdy podejrzenie krzywdzenia zgłosili opiekunowie dziecka, a podejrzenie to nie zostało potwierdzone, należy o tym fakcie poinformować opiekunów dziecka na piśmie.</a:t>
            </a:r>
          </a:p>
        </p:txBody>
      </p:sp>
    </p:spTree>
    <p:extLst>
      <p:ext uri="{BB962C8B-B14F-4D97-AF65-F5344CB8AC3E}">
        <p14:creationId xmlns:p14="http://schemas.microsoft.com/office/powerpoint/2010/main" val="21385552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STANDARDY OCHRONY </a:t>
            </a:r>
            <a:r>
              <a:rPr lang="pl-PL" dirty="0" smtClean="0"/>
              <a:t>MAŁOLETNICH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b="1" dirty="0" smtClean="0"/>
              <a:t>STANDARD - PROCEDURY</a:t>
            </a:r>
          </a:p>
          <a:p>
            <a:pPr marL="0" indent="0">
              <a:buNone/>
            </a:pPr>
            <a:r>
              <a:rPr lang="pl-PL" dirty="0" smtClean="0"/>
              <a:t>6. Z </a:t>
            </a:r>
            <a:r>
              <a:rPr lang="pl-PL" dirty="0"/>
              <a:t>przebiegu interwencji sporządza się kartę </a:t>
            </a:r>
            <a:r>
              <a:rPr lang="pl-PL" dirty="0" smtClean="0"/>
              <a:t>interwencji i  załącza </a:t>
            </a:r>
            <a:r>
              <a:rPr lang="pl-PL" dirty="0"/>
              <a:t>się do </a:t>
            </a:r>
            <a:r>
              <a:rPr lang="pl-PL" dirty="0" smtClean="0"/>
              <a:t>dokumentacji PP.</a:t>
            </a:r>
          </a:p>
          <a:p>
            <a:pPr marL="0" indent="0">
              <a:buNone/>
            </a:pPr>
            <a:r>
              <a:rPr lang="pl-PL" dirty="0" smtClean="0"/>
              <a:t>7.  Wszyscy </a:t>
            </a:r>
            <a:r>
              <a:rPr lang="pl-PL" dirty="0"/>
              <a:t>pracownicy placówki i inne osoby, które w związku z </a:t>
            </a:r>
            <a:r>
              <a:rPr lang="pl-PL" dirty="0" smtClean="0"/>
              <a:t>wykonywaniem </a:t>
            </a:r>
            <a:r>
              <a:rPr lang="pl-PL" dirty="0"/>
              <a:t>obowiązków służbowych podjęły informację o krzywdzeniu dziecka lub informacje z tym związane, są zobowiązane do zachowania tych informacji w tajemnicy, wyłączając informacje </a:t>
            </a:r>
            <a:r>
              <a:rPr lang="pl-PL" dirty="0" smtClean="0"/>
              <a:t>przekazywane </a:t>
            </a:r>
            <a:r>
              <a:rPr lang="pl-PL" dirty="0"/>
              <a:t>uprawnionym instytucjom w ramach działań interwencyjnych.</a:t>
            </a:r>
          </a:p>
        </p:txBody>
      </p:sp>
    </p:spTree>
    <p:extLst>
      <p:ext uri="{BB962C8B-B14F-4D97-AF65-F5344CB8AC3E}">
        <p14:creationId xmlns:p14="http://schemas.microsoft.com/office/powerpoint/2010/main" val="31356659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STANDARDY OCHRONY </a:t>
            </a:r>
            <a:r>
              <a:rPr lang="pl-PL" dirty="0" smtClean="0"/>
              <a:t>MAŁOLETNICH</a:t>
            </a:r>
            <a:endParaRPr lang="pl-PL" dirty="0"/>
          </a:p>
        </p:txBody>
      </p:sp>
      <p:sp>
        <p:nvSpPr>
          <p:cNvPr id="4" name="Symbol zastępczy zawartości 3"/>
          <p:cNvSpPr>
            <a:spLocks noGrp="1"/>
          </p:cNvSpPr>
          <p:nvPr>
            <p:ph idx="1"/>
          </p:nvPr>
        </p:nvSpPr>
        <p:spPr>
          <a:xfrm>
            <a:off x="909221" y="1852258"/>
            <a:ext cx="10515600" cy="435133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l-PL" b="1" dirty="0" smtClean="0"/>
              <a:t>STANDARD – </a:t>
            </a:r>
            <a:r>
              <a:rPr lang="pl-PL" b="1" dirty="0" smtClean="0"/>
              <a:t>MONITORING</a:t>
            </a:r>
          </a:p>
          <a:p>
            <a:pPr marL="0" indent="0">
              <a:buNone/>
            </a:pPr>
            <a:r>
              <a:rPr lang="pl-PL" b="1" dirty="0"/>
              <a:t>Weryfikacja i aktualizacja dokumentu </a:t>
            </a:r>
            <a:r>
              <a:rPr lang="pl-PL" b="1" dirty="0" smtClean="0"/>
              <a:t>:</a:t>
            </a:r>
          </a:p>
          <a:p>
            <a:pPr marL="0" indent="0">
              <a:buNone/>
            </a:pPr>
            <a:r>
              <a:rPr lang="pl-PL" b="1" dirty="0" smtClean="0"/>
              <a:t>Pracownik / zespół odpowiedzialna/y </a:t>
            </a:r>
            <a:r>
              <a:rPr lang="pl-PL" b="1" dirty="0"/>
              <a:t>za </a:t>
            </a:r>
            <a:r>
              <a:rPr lang="pl-PL" b="1" dirty="0" smtClean="0"/>
              <a:t>politykę  SOM prowadzi </a:t>
            </a:r>
            <a:r>
              <a:rPr lang="pl-PL" b="1" dirty="0"/>
              <a:t>rejestr zgłoszeń, monitoruje realizację zasad oraz przeprowadza ankiety wśród pracowników. </a:t>
            </a:r>
            <a:endParaRPr lang="pl-PL" b="1" dirty="0" smtClean="0"/>
          </a:p>
          <a:p>
            <a:pPr marL="0" indent="0">
              <a:buNone/>
            </a:pPr>
            <a:r>
              <a:rPr lang="pl-PL" b="1" dirty="0" smtClean="0"/>
              <a:t> </a:t>
            </a:r>
            <a:r>
              <a:rPr lang="pl-PL" b="1" dirty="0"/>
              <a:t>Obowiązkowy przegląd i ewaluacja dokumentu: Zgodnie z przepisami prawa szkoła dokonuje formalnej oceny i przeglądu Standardów Ochrony Małoletnich co najmniej raz na dwa lata (wraz ze sporządzeniem raportu ewaluacyjnego</a:t>
            </a:r>
            <a:r>
              <a:rPr lang="pl-PL" b="1" dirty="0" smtClean="0"/>
              <a:t>).</a:t>
            </a:r>
          </a:p>
          <a:p>
            <a:pPr marL="0" indent="0">
              <a:buNone/>
            </a:pPr>
            <a:r>
              <a:rPr lang="pl-PL" b="1" dirty="0" smtClean="0"/>
              <a:t>Wszelkie </a:t>
            </a:r>
            <a:r>
              <a:rPr lang="pl-PL" b="1" dirty="0"/>
              <a:t>zmiany są wprowadzane przez Dyrektora i ogłaszane społeczności </a:t>
            </a:r>
            <a:r>
              <a:rPr lang="pl-PL" b="1" dirty="0" smtClean="0"/>
              <a:t>szkolnej.</a:t>
            </a:r>
            <a:endParaRPr lang="pl-PL" b="1" dirty="0" smtClean="0"/>
          </a:p>
        </p:txBody>
      </p:sp>
    </p:spTree>
    <p:extLst>
      <p:ext uri="{BB962C8B-B14F-4D97-AF65-F5344CB8AC3E}">
        <p14:creationId xmlns:p14="http://schemas.microsoft.com/office/powerpoint/2010/main" val="27086620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STANDARDY OCHRONY </a:t>
            </a:r>
            <a:r>
              <a:rPr lang="pl-PL" dirty="0" smtClean="0"/>
              <a:t>MAŁOLETNICH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l-PL" dirty="0"/>
              <a:t> Dostępność dokumentacji i przepisy </a:t>
            </a:r>
            <a:r>
              <a:rPr lang="pl-PL" dirty="0" smtClean="0"/>
              <a:t>końcowe:</a:t>
            </a:r>
          </a:p>
          <a:p>
            <a:pPr marL="0" indent="0">
              <a:buNone/>
            </a:pPr>
            <a:r>
              <a:rPr lang="pl-PL" dirty="0" smtClean="0"/>
              <a:t>Dokument Standardów </a:t>
            </a:r>
            <a:r>
              <a:rPr lang="pl-PL" dirty="0"/>
              <a:t>Ochrony Małoletnich funkcjonuje w szkole w dwóch wersjach</a:t>
            </a:r>
            <a:r>
              <a:rPr lang="pl-PL" dirty="0" smtClean="0"/>
              <a:t>:</a:t>
            </a:r>
          </a:p>
          <a:p>
            <a:pPr marL="0" indent="0">
              <a:buNone/>
            </a:pPr>
            <a:r>
              <a:rPr lang="pl-PL" dirty="0" smtClean="0"/>
              <a:t>Wersja </a:t>
            </a:r>
            <a:r>
              <a:rPr lang="pl-PL" dirty="0"/>
              <a:t>pełna (zupełna): Dostępna na stronie internetowej szkoły oraz w sekretariacie dla pracowników i rodziców. </a:t>
            </a:r>
            <a:endParaRPr lang="pl-PL" dirty="0" smtClean="0"/>
          </a:p>
          <a:p>
            <a:pPr marL="0" indent="0">
              <a:buNone/>
            </a:pPr>
            <a:r>
              <a:rPr lang="pl-PL" dirty="0" smtClean="0"/>
              <a:t> </a:t>
            </a:r>
            <a:r>
              <a:rPr lang="pl-PL" dirty="0"/>
              <a:t>Wersja skrócona (dla dzieci): Przygotowana w języku prostym i zrozumiałym, wywieszona na tablicach informacyjnych w budynku szkoły oraz zamieszczona na stronie internetowej.  </a:t>
            </a:r>
            <a:endParaRPr lang="pl-PL" dirty="0" smtClean="0"/>
          </a:p>
          <a:p>
            <a:pPr marL="0" indent="0">
              <a:buNone/>
            </a:pPr>
            <a:r>
              <a:rPr lang="pl-PL" dirty="0" smtClean="0"/>
              <a:t>Zapoznanie </a:t>
            </a:r>
            <a:r>
              <a:rPr lang="pl-PL" dirty="0"/>
              <a:t>ze standardami</a:t>
            </a:r>
            <a:r>
              <a:rPr lang="pl-PL" dirty="0" smtClean="0"/>
              <a:t>: Rodzice/opiekunowie </a:t>
            </a:r>
            <a:r>
              <a:rPr lang="pl-PL" dirty="0"/>
              <a:t>– podczas zebrań klasowych oraz na stronie www.  Uczniowie – podczas godzin </a:t>
            </a:r>
            <a:r>
              <a:rPr lang="pl-PL" dirty="0" err="1" smtClean="0"/>
              <a:t>wych</a:t>
            </a:r>
            <a:r>
              <a:rPr lang="pl-PL" dirty="0" smtClean="0"/>
              <a:t>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8761766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STANDARDY OCHRONY </a:t>
            </a:r>
            <a:r>
              <a:rPr lang="pl-PL" dirty="0" smtClean="0"/>
              <a:t>MAŁOLETNICH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b="1" dirty="0" smtClean="0"/>
              <a:t>PRZEPISY KOŃCOWE</a:t>
            </a:r>
          </a:p>
          <a:p>
            <a:r>
              <a:rPr lang="pl-PL" dirty="0" smtClean="0"/>
              <a:t> Polityka ochrony młodocianych </a:t>
            </a:r>
            <a:r>
              <a:rPr lang="pl-PL" dirty="0"/>
              <a:t>wchodzi w życie z dniem jej </a:t>
            </a:r>
            <a:r>
              <a:rPr lang="pl-PL" dirty="0" smtClean="0"/>
              <a:t>ogłoszenia.</a:t>
            </a:r>
          </a:p>
          <a:p>
            <a:r>
              <a:rPr lang="pl-PL" dirty="0" smtClean="0"/>
              <a:t>Z polityką ochrony młodocianych zostają zaznajomieni:</a:t>
            </a:r>
          </a:p>
          <a:p>
            <a:pPr marL="0" indent="0">
              <a:buNone/>
            </a:pPr>
            <a:r>
              <a:rPr lang="pl-PL" dirty="0" smtClean="0"/>
              <a:t>- rodzice/ opiekunowie uczniów (na zebraniu klasowym),</a:t>
            </a:r>
          </a:p>
          <a:p>
            <a:pPr>
              <a:buFontTx/>
              <a:buChar char="-"/>
            </a:pPr>
            <a:r>
              <a:rPr lang="pl-PL" dirty="0" smtClean="0"/>
              <a:t>Uczniowie (podczas godz. </a:t>
            </a:r>
            <a:r>
              <a:rPr lang="pl-PL" dirty="0" err="1" smtClean="0"/>
              <a:t>wych</a:t>
            </a:r>
            <a:r>
              <a:rPr lang="pl-PL" dirty="0" smtClean="0"/>
              <a:t>.),</a:t>
            </a:r>
          </a:p>
          <a:p>
            <a:pPr>
              <a:buFontTx/>
              <a:buChar char="-"/>
            </a:pPr>
            <a:r>
              <a:rPr lang="pl-PL" dirty="0" smtClean="0"/>
              <a:t>w  wersji skróconej (prezentacja)zostaje umieszczona na stronie internetowej szkoły.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98754521"/>
      </p:ext>
    </p:extLst>
  </p:cSld>
  <p:clrMapOvr>
    <a:masterClrMapping/>
  </p:clrMapOvr>
</p:sld>
</file>

<file path=ppt/theme/theme1.xml><?xml version="1.0" encoding="utf-8"?>
<a:theme xmlns:a="http://schemas.openxmlformats.org/drawingml/2006/main" name="Motyw2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otyw2" id="{5DE07CE0-BDBF-4813-910C-6560464412FD}" vid="{94EDDD18-6D5B-483E-B7E4-52B70DBB6A10}"/>
    </a:ext>
  </a:extLst>
</a:theme>
</file>

<file path=ppt/theme/theme2.xml><?xml version="1.0" encoding="utf-8"?>
<a:theme xmlns:a="http://schemas.openxmlformats.org/drawingml/2006/main" name="1_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Projekt niestandardowy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Motyw2</Template>
  <TotalTime>398</TotalTime>
  <Words>1344</Words>
  <Application>Microsoft Office PowerPoint</Application>
  <PresentationFormat>Panoramiczny</PresentationFormat>
  <Paragraphs>92</Paragraphs>
  <Slides>17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3</vt:i4>
      </vt:variant>
      <vt:variant>
        <vt:lpstr>Tytuły slajdów</vt:lpstr>
      </vt:variant>
      <vt:variant>
        <vt:i4>17</vt:i4>
      </vt:variant>
    </vt:vector>
  </HeadingPairs>
  <TitlesOfParts>
    <vt:vector size="23" baseType="lpstr">
      <vt:lpstr>Arial</vt:lpstr>
      <vt:lpstr>Calibri</vt:lpstr>
      <vt:lpstr>Calibri Light</vt:lpstr>
      <vt:lpstr>Motyw2</vt:lpstr>
      <vt:lpstr>1_Motyw pakietu Office</vt:lpstr>
      <vt:lpstr>Projekt niestandardowy</vt:lpstr>
      <vt:lpstr> STANDARDY OCHRONY MAŁOLETNICH SP ATENA – ewaluacja wrzesień 2026r.</vt:lpstr>
      <vt:lpstr>STANDARDY OCHRONY MAŁOLETNICH</vt:lpstr>
      <vt:lpstr>STANDARDY OCHRONY MAŁOLETNICH</vt:lpstr>
      <vt:lpstr>STANDARDY OCHRONY MAŁOLETNICH</vt:lpstr>
      <vt:lpstr>STANDARDY OCHRONY MAŁOLETNICH</vt:lpstr>
      <vt:lpstr>STANDARDY OCHRONY MAŁOLETNICH</vt:lpstr>
      <vt:lpstr>STANDARDY OCHRONY MAŁOLETNICH</vt:lpstr>
      <vt:lpstr>STANDARDY OCHRONY MAŁOLETNICH</vt:lpstr>
      <vt:lpstr>STANDARDY OCHRONY MAŁOLETNICH</vt:lpstr>
      <vt:lpstr>STANDARDY OCHRONY MAŁOLETNICH</vt:lpstr>
      <vt:lpstr>STANDARDY OCHRONY MAŁOLETNICH</vt:lpstr>
      <vt:lpstr>STANDARDY OCHRONY MAŁOLETNICH</vt:lpstr>
      <vt:lpstr>STANDARDY OCHRONY MAŁOLETNICH</vt:lpstr>
      <vt:lpstr>STANDARDY OCHRONY MAŁOLETNICH</vt:lpstr>
      <vt:lpstr>STANDARDY OCHRONY MAŁOLETNICH</vt:lpstr>
      <vt:lpstr>STANDARDY OCHRONY MAŁOLETNICH</vt:lpstr>
      <vt:lpstr>STANDARDY OCHRONY MAŁOLETNICH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KONFERENCJA</dc:title>
  <dc:creator>KSW</dc:creator>
  <cp:lastModifiedBy>Katarzyna Słowińska-Wołoszczuk</cp:lastModifiedBy>
  <cp:revision>47</cp:revision>
  <dcterms:created xsi:type="dcterms:W3CDTF">2021-08-17T10:46:13Z</dcterms:created>
  <dcterms:modified xsi:type="dcterms:W3CDTF">2026-09-09T13:18:32Z</dcterms:modified>
</cp:coreProperties>
</file>